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</p:sldMasterIdLst>
  <p:notesMasterIdLst>
    <p:notesMasterId r:id="rId9"/>
  </p:notesMasterIdLst>
  <p:handoutMasterIdLst>
    <p:handoutMasterId r:id="rId10"/>
  </p:handoutMasterIdLst>
  <p:sldIdLst>
    <p:sldId id="2035" r:id="rId2"/>
    <p:sldId id="2299" r:id="rId3"/>
    <p:sldId id="2282" r:id="rId4"/>
    <p:sldId id="2315" r:id="rId5"/>
    <p:sldId id="2314" r:id="rId6"/>
    <p:sldId id="2304" r:id="rId7"/>
    <p:sldId id="2303" r:id="rId8"/>
  </p:sldIdLst>
  <p:sldSz cx="9144000" cy="6858000" type="screen4x3"/>
  <p:notesSz cx="7315200" cy="9601200"/>
  <p:custDataLst>
    <p:tags r:id="rId11"/>
  </p:custDataLst>
  <p:defaultTextStyle>
    <a:defPPr>
      <a:defRPr lang="en-US"/>
    </a:defPPr>
    <a:lvl1pPr algn="ctr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b="1" kern="1200">
        <a:solidFill>
          <a:schemeClr val="bg1"/>
        </a:solidFill>
        <a:latin typeface="Arial" charset="0"/>
        <a:ea typeface="SimSun" pitchFamily="2" charset="-122"/>
        <a:cs typeface="+mn-cs"/>
      </a:defRPr>
    </a:lvl1pPr>
    <a:lvl2pPr marL="457200" algn="ctr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b="1" kern="1200">
        <a:solidFill>
          <a:schemeClr val="bg1"/>
        </a:solidFill>
        <a:latin typeface="Arial" charset="0"/>
        <a:ea typeface="SimSun" pitchFamily="2" charset="-122"/>
        <a:cs typeface="+mn-cs"/>
      </a:defRPr>
    </a:lvl2pPr>
    <a:lvl3pPr marL="914400" algn="ctr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b="1" kern="1200">
        <a:solidFill>
          <a:schemeClr val="bg1"/>
        </a:solidFill>
        <a:latin typeface="Arial" charset="0"/>
        <a:ea typeface="SimSun" pitchFamily="2" charset="-122"/>
        <a:cs typeface="+mn-cs"/>
      </a:defRPr>
    </a:lvl3pPr>
    <a:lvl4pPr marL="1371600" algn="ctr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b="1" kern="1200">
        <a:solidFill>
          <a:schemeClr val="bg1"/>
        </a:solidFill>
        <a:latin typeface="Arial" charset="0"/>
        <a:ea typeface="SimSun" pitchFamily="2" charset="-122"/>
        <a:cs typeface="+mn-cs"/>
      </a:defRPr>
    </a:lvl4pPr>
    <a:lvl5pPr marL="1828800" algn="ctr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b="1" kern="1200">
        <a:solidFill>
          <a:schemeClr val="bg1"/>
        </a:solidFill>
        <a:latin typeface="Arial" charset="0"/>
        <a:ea typeface="SimSun" pitchFamily="2" charset="-122"/>
        <a:cs typeface="+mn-cs"/>
      </a:defRPr>
    </a:lvl5pPr>
    <a:lvl6pPr marL="2286000" algn="l" defTabSz="914400" rtl="0" eaLnBrk="1" latinLnBrk="0" hangingPunct="1">
      <a:defRPr sz="1200" b="1" kern="1200">
        <a:solidFill>
          <a:schemeClr val="bg1"/>
        </a:solidFill>
        <a:latin typeface="Arial" charset="0"/>
        <a:ea typeface="SimSun" pitchFamily="2" charset="-122"/>
        <a:cs typeface="+mn-cs"/>
      </a:defRPr>
    </a:lvl6pPr>
    <a:lvl7pPr marL="2743200" algn="l" defTabSz="914400" rtl="0" eaLnBrk="1" latinLnBrk="0" hangingPunct="1">
      <a:defRPr sz="1200" b="1" kern="1200">
        <a:solidFill>
          <a:schemeClr val="bg1"/>
        </a:solidFill>
        <a:latin typeface="Arial" charset="0"/>
        <a:ea typeface="SimSun" pitchFamily="2" charset="-122"/>
        <a:cs typeface="+mn-cs"/>
      </a:defRPr>
    </a:lvl7pPr>
    <a:lvl8pPr marL="3200400" algn="l" defTabSz="914400" rtl="0" eaLnBrk="1" latinLnBrk="0" hangingPunct="1">
      <a:defRPr sz="1200" b="1" kern="1200">
        <a:solidFill>
          <a:schemeClr val="bg1"/>
        </a:solidFill>
        <a:latin typeface="Arial" charset="0"/>
        <a:ea typeface="SimSun" pitchFamily="2" charset="-122"/>
        <a:cs typeface="+mn-cs"/>
      </a:defRPr>
    </a:lvl8pPr>
    <a:lvl9pPr marL="3657600" algn="l" defTabSz="914400" rtl="0" eaLnBrk="1" latinLnBrk="0" hangingPunct="1">
      <a:defRPr sz="1200" b="1" kern="1200">
        <a:solidFill>
          <a:schemeClr val="bg1"/>
        </a:solidFill>
        <a:latin typeface="Arial" charset="0"/>
        <a:ea typeface="SimSun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5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ck Lawrence" initials="RL" lastIdx="2" clrIdx="0">
    <p:extLst>
      <p:ext uri="{19B8F6BF-5375-455C-9EA6-DF929625EA0E}">
        <p15:presenceInfo xmlns:p15="http://schemas.microsoft.com/office/powerpoint/2012/main" userId="02a0749431f34aa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E4EFFE"/>
    <a:srgbClr val="CCFFCC"/>
    <a:srgbClr val="00FFFF"/>
    <a:srgbClr val="FFFF00"/>
    <a:srgbClr val="33CCFF"/>
    <a:srgbClr val="FF6600"/>
    <a:srgbClr val="FF00FF"/>
    <a:srgbClr val="D3312D"/>
    <a:srgbClr val="A35D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59" autoAdjust="0"/>
    <p:restoredTop sz="93537" autoAdjust="0"/>
  </p:normalViewPr>
  <p:slideViewPr>
    <p:cSldViewPr>
      <p:cViewPr varScale="1">
        <p:scale>
          <a:sx n="88" d="100"/>
          <a:sy n="88" d="100"/>
        </p:scale>
        <p:origin x="1363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696" y="-114"/>
      </p:cViewPr>
      <p:guideLst>
        <p:guide orient="horz" pos="3025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301" tIns="47653" rIns="95301" bIns="47653" numCol="1" anchor="t" anchorCtr="0" compatLnSpc="1">
            <a:prstTxWarp prst="textNoShape">
              <a:avLst/>
            </a:prstTxWarp>
          </a:bodyPr>
          <a:lstStyle>
            <a:lvl1pPr algn="l" defTabSz="954088">
              <a:buClrTx/>
              <a:buSzTx/>
              <a:buFontTx/>
              <a:buNone/>
              <a:defRPr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301" tIns="47653" rIns="95301" bIns="47653" numCol="1" anchor="t" anchorCtr="0" compatLnSpc="1">
            <a:prstTxWarp prst="textNoShape">
              <a:avLst/>
            </a:prstTxWarp>
          </a:bodyPr>
          <a:lstStyle>
            <a:lvl1pPr algn="r" defTabSz="954088">
              <a:buClrTx/>
              <a:buSzTx/>
              <a:buFontTx/>
              <a:buNone/>
              <a:defRPr sz="9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301" tIns="47653" rIns="95301" bIns="47653" numCol="1" anchor="b" anchorCtr="0" compatLnSpc="1">
            <a:prstTxWarp prst="textNoShape">
              <a:avLst/>
            </a:prstTxWarp>
          </a:bodyPr>
          <a:lstStyle>
            <a:lvl1pPr algn="l" defTabSz="954088">
              <a:buClrTx/>
              <a:buSzTx/>
              <a:buFontTx/>
              <a:buNone/>
              <a:defRPr sz="9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301" tIns="47653" rIns="95301" bIns="47653" numCol="1" anchor="b" anchorCtr="0" compatLnSpc="1">
            <a:prstTxWarp prst="textNoShape">
              <a:avLst/>
            </a:prstTxWarp>
          </a:bodyPr>
          <a:lstStyle>
            <a:lvl1pPr algn="r" defTabSz="954088">
              <a:buClrTx/>
              <a:buSzTx/>
              <a:buFontTx/>
              <a:buNone/>
              <a:defRPr sz="9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482ED11-93DF-4BD5-9FC2-31DF81216B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301" tIns="47653" rIns="95301" bIns="47653" numCol="1" anchor="t" anchorCtr="0" compatLnSpc="1">
            <a:prstTxWarp prst="textNoShape">
              <a:avLst/>
            </a:prstTxWarp>
          </a:bodyPr>
          <a:lstStyle>
            <a:lvl1pPr algn="l" defTabSz="954088">
              <a:buClrTx/>
              <a:buSzTx/>
              <a:buFontTx/>
              <a:buNone/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301" tIns="47653" rIns="95301" bIns="47653" numCol="1" anchor="t" anchorCtr="0" compatLnSpc="1">
            <a:prstTxWarp prst="textNoShape">
              <a:avLst/>
            </a:prstTxWarp>
          </a:bodyPr>
          <a:lstStyle>
            <a:lvl1pPr algn="r" defTabSz="954088">
              <a:buClrTx/>
              <a:buSzTx/>
              <a:buFontTx/>
              <a:buNone/>
              <a:defRPr sz="9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59300"/>
            <a:ext cx="5851525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301" tIns="47653" rIns="95301" bIns="476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301" tIns="47653" rIns="95301" bIns="47653" numCol="1" anchor="b" anchorCtr="0" compatLnSpc="1">
            <a:prstTxWarp prst="textNoShape">
              <a:avLst/>
            </a:prstTxWarp>
          </a:bodyPr>
          <a:lstStyle>
            <a:lvl1pPr algn="l" defTabSz="954088">
              <a:buClrTx/>
              <a:buSzTx/>
              <a:buFontTx/>
              <a:buNone/>
              <a:defRPr sz="9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301" tIns="47653" rIns="95301" bIns="47653" numCol="1" anchor="b" anchorCtr="0" compatLnSpc="1">
            <a:prstTxWarp prst="textNoShape">
              <a:avLst/>
            </a:prstTxWarp>
          </a:bodyPr>
          <a:lstStyle>
            <a:lvl1pPr algn="r" defTabSz="954088">
              <a:buClrTx/>
              <a:buSzTx/>
              <a:buFontTx/>
              <a:buNone/>
              <a:defRPr sz="9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BC998F6-1176-4FE7-8F23-0EA9F21D36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8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Rick Basic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304800"/>
            <a:ext cx="8991600" cy="3048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0"/>
            <a:ext cx="8915400" cy="5619749"/>
          </a:xfrm>
        </p:spPr>
        <p:txBody>
          <a:bodyPr/>
          <a:lstStyle>
            <a:lvl2pPr>
              <a:defRPr>
                <a:solidFill>
                  <a:srgbClr val="FFFF99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3"/>
          <p:cNvSpPr txBox="1">
            <a:spLocks noGrp="1"/>
          </p:cNvSpPr>
          <p:nvPr userDrawn="1"/>
        </p:nvSpPr>
        <p:spPr bwMode="auto">
          <a:xfrm>
            <a:off x="76200" y="6534150"/>
            <a:ext cx="12192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44000" tIns="68400"/>
          <a:lstStyle/>
          <a:p>
            <a:pPr algn="l">
              <a:buClrTx/>
              <a:buSzTx/>
              <a:buFontTx/>
              <a:buNone/>
              <a:defRPr/>
            </a:pPr>
            <a:r>
              <a:rPr lang="en-US" dirty="0">
                <a:latin typeface="Arial" pitchFamily="34" charset="0"/>
              </a:rPr>
              <a:t>Slide </a:t>
            </a:r>
            <a:fld id="{F27234A9-9192-470F-BADF-D45679737017}" type="slidenum">
              <a:rPr lang="en-US">
                <a:latin typeface="Arial" pitchFamily="34" charset="0"/>
              </a:rPr>
              <a:pPr algn="l">
                <a:buClrTx/>
                <a:buSzTx/>
                <a:buFontTx/>
                <a:buNone/>
                <a:defRPr/>
              </a:pPr>
              <a:t>‹#›</a:t>
            </a:fld>
            <a:endParaRPr lang="en-US" dirty="0">
              <a:latin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A1714D-55F8-44DC-B15B-EB9BAEC08887}"/>
              </a:ext>
            </a:extLst>
          </p:cNvPr>
          <p:cNvSpPr txBox="1"/>
          <p:nvPr userDrawn="1"/>
        </p:nvSpPr>
        <p:spPr>
          <a:xfrm>
            <a:off x="3996282" y="6417811"/>
            <a:ext cx="2137124" cy="246221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Ridgefield COVID-19 Task Force</a:t>
            </a:r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8C6CD2E-5AE7-449B-9754-57E90AF478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8241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172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533400"/>
            <a:ext cx="8763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Title</a:t>
            </a:r>
          </a:p>
        </p:txBody>
      </p:sp>
      <p:sp>
        <p:nvSpPr>
          <p:cNvPr id="2054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914400"/>
            <a:ext cx="8915400" cy="546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Level 1</a:t>
            </a:r>
          </a:p>
          <a:p>
            <a:pPr lvl="1"/>
            <a:r>
              <a:rPr lang="en-US" dirty="0"/>
              <a:t>Level 2</a:t>
            </a:r>
          </a:p>
          <a:p>
            <a:pPr lvl="2"/>
            <a:r>
              <a:rPr lang="en-US" dirty="0"/>
              <a:t>Level 3</a:t>
            </a:r>
          </a:p>
          <a:p>
            <a:pPr lvl="3"/>
            <a:r>
              <a:rPr lang="en-US" dirty="0"/>
              <a:t>Level 4</a:t>
            </a:r>
          </a:p>
          <a:p>
            <a:pPr lvl="4"/>
            <a:r>
              <a:rPr lang="en-US" dirty="0"/>
              <a:t>Level 5</a:t>
            </a:r>
          </a:p>
        </p:txBody>
      </p:sp>
      <p:sp>
        <p:nvSpPr>
          <p:cNvPr id="1063" name="Text Box 39"/>
          <p:cNvSpPr txBox="1">
            <a:spLocks noChangeArrowheads="1"/>
          </p:cNvSpPr>
          <p:nvPr userDrawn="1"/>
        </p:nvSpPr>
        <p:spPr bwMode="auto">
          <a:xfrm>
            <a:off x="8091488" y="6450013"/>
            <a:ext cx="582612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64008" tIns="32004" rIns="64008" bIns="32004">
            <a:spAutoFit/>
          </a:bodyPr>
          <a:lstStyle/>
          <a:p>
            <a:pPr algn="l">
              <a:spcBef>
                <a:spcPct val="50000"/>
              </a:spcBef>
              <a:buClrTx/>
              <a:buSzTx/>
              <a:buFontTx/>
              <a:buNone/>
              <a:defRPr/>
            </a:pPr>
            <a:endParaRPr lang="en-US" sz="1800" b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045" name="Slide Number Placeholder 3"/>
          <p:cNvSpPr txBox="1">
            <a:spLocks noGrp="1"/>
          </p:cNvSpPr>
          <p:nvPr userDrawn="1"/>
        </p:nvSpPr>
        <p:spPr bwMode="auto">
          <a:xfrm>
            <a:off x="76200" y="6534150"/>
            <a:ext cx="12192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44000" tIns="68400"/>
          <a:lstStyle/>
          <a:p>
            <a:pPr algn="l">
              <a:buClrTx/>
              <a:buSzTx/>
              <a:buFontTx/>
              <a:buNone/>
              <a:defRPr/>
            </a:pPr>
            <a:r>
              <a:rPr lang="en-US" dirty="0">
                <a:latin typeface="Arial" pitchFamily="34" charset="0"/>
              </a:rPr>
              <a:t>Slide </a:t>
            </a:r>
            <a:fld id="{F27234A9-9192-470F-BADF-D45679737017}" type="slidenum">
              <a:rPr lang="en-US">
                <a:latin typeface="Arial" pitchFamily="34" charset="0"/>
              </a:rPr>
              <a:pPr algn="l">
                <a:buClrTx/>
                <a:buSzTx/>
                <a:buFontTx/>
                <a:buNone/>
                <a:defRPr/>
              </a:pPr>
              <a:t>‹#›</a:t>
            </a:fld>
            <a:endParaRPr lang="en-US" dirty="0">
              <a:latin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6" r:id="rId2"/>
    <p:sldLayoutId id="2147483667" r:id="rId3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rgbClr val="66FF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66FFFF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66FFFF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66FFFF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66FFFF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b="1">
          <a:solidFill>
            <a:schemeClr val="accent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b="1">
          <a:solidFill>
            <a:schemeClr val="accent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b="1">
          <a:solidFill>
            <a:schemeClr val="accent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b="1">
          <a:solidFill>
            <a:schemeClr val="accent1"/>
          </a:solidFill>
          <a:latin typeface="Arial" charset="0"/>
          <a:cs typeface="Arial" charset="0"/>
        </a:defRPr>
      </a:lvl9pPr>
    </p:titleStyle>
    <p:bodyStyle>
      <a:lvl1pPr marL="192088" indent="-192088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bg1"/>
          </a:solidFill>
          <a:latin typeface="+mn-lt"/>
          <a:ea typeface="+mn-ea"/>
          <a:cs typeface="+mn-cs"/>
        </a:defRPr>
      </a:lvl1pPr>
      <a:lvl2pPr marL="463550" indent="-185738" algn="l" rtl="0" eaLnBrk="0" fontAlgn="base" hangingPunct="0">
        <a:spcBef>
          <a:spcPct val="20000"/>
        </a:spcBef>
        <a:spcAft>
          <a:spcPct val="0"/>
        </a:spcAft>
        <a:buSzPct val="70000"/>
        <a:buFont typeface="Wingdings 3" pitchFamily="18" charset="2"/>
        <a:buChar char="}"/>
        <a:defRPr sz="1400">
          <a:solidFill>
            <a:srgbClr val="FFFF99"/>
          </a:solidFill>
          <a:latin typeface="+mn-lt"/>
          <a:cs typeface="+mn-cs"/>
        </a:defRPr>
      </a:lvl2pPr>
      <a:lvl3pPr marL="768350" indent="-193675" algn="l" rtl="0" eaLnBrk="0" fontAlgn="base" hangingPunct="0">
        <a:spcBef>
          <a:spcPct val="20000"/>
        </a:spcBef>
        <a:spcAft>
          <a:spcPct val="0"/>
        </a:spcAft>
        <a:buChar char="•"/>
        <a:defRPr sz="1200">
          <a:solidFill>
            <a:schemeClr val="bg1"/>
          </a:solidFill>
          <a:latin typeface="+mn-lt"/>
          <a:cs typeface="+mn-cs"/>
        </a:defRPr>
      </a:lvl3pPr>
      <a:lvl4pPr marL="1052513" indent="-18097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-"/>
        <a:defRPr sz="1200">
          <a:solidFill>
            <a:schemeClr val="bg1"/>
          </a:solidFill>
          <a:latin typeface="+mn-lt"/>
          <a:cs typeface="+mn-cs"/>
        </a:defRPr>
      </a:lvl4pPr>
      <a:lvl5pPr marL="1381125" indent="-1460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-"/>
        <a:defRPr sz="1200">
          <a:solidFill>
            <a:schemeClr val="bg1"/>
          </a:solidFill>
          <a:latin typeface="+mn-lt"/>
          <a:cs typeface="+mn-cs"/>
        </a:defRPr>
      </a:lvl5pPr>
      <a:lvl6pPr marL="1838325" indent="-146050" algn="l" rtl="0" fontAlgn="base">
        <a:spcBef>
          <a:spcPct val="20000"/>
        </a:spcBef>
        <a:spcAft>
          <a:spcPct val="0"/>
        </a:spcAft>
        <a:buFont typeface="Arial" charset="0"/>
        <a:buChar char="-"/>
        <a:defRPr sz="1400">
          <a:solidFill>
            <a:schemeClr val="tx1"/>
          </a:solidFill>
          <a:latin typeface="+mn-lt"/>
          <a:cs typeface="+mn-cs"/>
        </a:defRPr>
      </a:lvl6pPr>
      <a:lvl7pPr marL="2295525" indent="-146050" algn="l" rtl="0" fontAlgn="base">
        <a:spcBef>
          <a:spcPct val="20000"/>
        </a:spcBef>
        <a:spcAft>
          <a:spcPct val="0"/>
        </a:spcAft>
        <a:buFont typeface="Arial" charset="0"/>
        <a:buChar char="-"/>
        <a:defRPr sz="1400">
          <a:solidFill>
            <a:schemeClr val="tx1"/>
          </a:solidFill>
          <a:latin typeface="+mn-lt"/>
          <a:cs typeface="+mn-cs"/>
        </a:defRPr>
      </a:lvl7pPr>
      <a:lvl8pPr marL="2752725" indent="-146050" algn="l" rtl="0" fontAlgn="base">
        <a:spcBef>
          <a:spcPct val="20000"/>
        </a:spcBef>
        <a:spcAft>
          <a:spcPct val="0"/>
        </a:spcAft>
        <a:buFont typeface="Arial" charset="0"/>
        <a:buChar char="-"/>
        <a:defRPr sz="1400">
          <a:solidFill>
            <a:schemeClr val="tx1"/>
          </a:solidFill>
          <a:latin typeface="+mn-lt"/>
          <a:cs typeface="+mn-cs"/>
        </a:defRPr>
      </a:lvl8pPr>
      <a:lvl9pPr marL="3209925" indent="-146050" algn="l" rtl="0" fontAlgn="base">
        <a:spcBef>
          <a:spcPct val="20000"/>
        </a:spcBef>
        <a:spcAft>
          <a:spcPct val="0"/>
        </a:spcAft>
        <a:buFont typeface="Arial" charset="0"/>
        <a:buChar char="-"/>
        <a:defRPr sz="1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ovid.cdc.gov/covid-data-tracker/#vaccination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1371600"/>
            <a:ext cx="8458200" cy="338554"/>
          </a:xfrm>
        </p:spPr>
        <p:txBody>
          <a:bodyPr anchor="ctr" anchorCtr="0">
            <a:spAutoFit/>
          </a:bodyPr>
          <a:lstStyle/>
          <a:p>
            <a:pPr algn="ctr"/>
            <a:r>
              <a:rPr lang="en-US" dirty="0"/>
              <a:t>Connecticut </a:t>
            </a:r>
            <a:r>
              <a:rPr lang="en-US"/>
              <a:t>Vaccination Summary</a:t>
            </a:r>
            <a:endParaRPr lang="en-US" sz="1000" dirty="0"/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990600" y="2167354"/>
            <a:ext cx="7315200" cy="411468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tIns="18000"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20000"/>
              </a:spcBef>
              <a:buClrTx/>
              <a:buSzTx/>
              <a:buFont typeface="Wingdings" pitchFamily="2" charset="2"/>
              <a:buNone/>
            </a:pPr>
            <a:r>
              <a:rPr lang="en-US" altLang="zh-CN" sz="1400" dirty="0">
                <a:solidFill>
                  <a:srgbClr val="FFFF99"/>
                </a:solidFill>
              </a:rPr>
              <a:t>Ridgefield COVID-19 Task Force</a:t>
            </a:r>
          </a:p>
          <a:p>
            <a:pPr eaLnBrk="0" hangingPunct="0">
              <a:lnSpc>
                <a:spcPct val="80000"/>
              </a:lnSpc>
              <a:spcBef>
                <a:spcPct val="20000"/>
              </a:spcBef>
              <a:buClrTx/>
              <a:buSzTx/>
              <a:buFont typeface="Wingdings" pitchFamily="2" charset="2"/>
              <a:buNone/>
            </a:pPr>
            <a:endParaRPr lang="en-US" altLang="zh-CN" sz="1400" dirty="0">
              <a:solidFill>
                <a:srgbClr val="FFFF99"/>
              </a:solidFill>
            </a:endParaRPr>
          </a:p>
          <a:p>
            <a:pPr eaLnBrk="0" hangingPunct="0">
              <a:lnSpc>
                <a:spcPct val="80000"/>
              </a:lnSpc>
              <a:spcBef>
                <a:spcPct val="20000"/>
              </a:spcBef>
              <a:buClrTx/>
              <a:buSzTx/>
              <a:buFont typeface="Wingdings" pitchFamily="2" charset="2"/>
              <a:buNone/>
            </a:pPr>
            <a:endParaRPr lang="en-US" altLang="zh-CN" sz="1400" dirty="0">
              <a:solidFill>
                <a:srgbClr val="FFFF99"/>
              </a:solidFill>
            </a:endParaRPr>
          </a:p>
          <a:p>
            <a:pPr eaLnBrk="0" hangingPunct="0">
              <a:lnSpc>
                <a:spcPct val="80000"/>
              </a:lnSpc>
              <a:spcBef>
                <a:spcPct val="20000"/>
              </a:spcBef>
              <a:buClrTx/>
              <a:buSzTx/>
              <a:buFont typeface="Wingdings" pitchFamily="2" charset="2"/>
              <a:buNone/>
            </a:pPr>
            <a:endParaRPr lang="en-US" altLang="zh-CN" sz="1400" dirty="0">
              <a:solidFill>
                <a:srgbClr val="FFFF99"/>
              </a:solidFill>
            </a:endParaRPr>
          </a:p>
          <a:p>
            <a:pPr eaLnBrk="0" hangingPunct="0">
              <a:lnSpc>
                <a:spcPct val="80000"/>
              </a:lnSpc>
              <a:spcBef>
                <a:spcPct val="20000"/>
              </a:spcBef>
              <a:buClrTx/>
              <a:buSzTx/>
              <a:buFont typeface="Wingdings" pitchFamily="2" charset="2"/>
              <a:buNone/>
            </a:pPr>
            <a:endParaRPr lang="en-US" altLang="zh-CN" sz="1400" dirty="0">
              <a:solidFill>
                <a:srgbClr val="FFFF99"/>
              </a:solidFill>
            </a:endParaRPr>
          </a:p>
          <a:p>
            <a:pPr eaLnBrk="0" hangingPunct="0">
              <a:lnSpc>
                <a:spcPct val="80000"/>
              </a:lnSpc>
              <a:spcBef>
                <a:spcPct val="20000"/>
              </a:spcBef>
              <a:buClrTx/>
              <a:buSzTx/>
              <a:buFont typeface="Wingdings" pitchFamily="2" charset="2"/>
              <a:buNone/>
            </a:pPr>
            <a:endParaRPr lang="en-US" altLang="zh-CN" sz="1400" dirty="0">
              <a:solidFill>
                <a:srgbClr val="FFFF99"/>
              </a:solidFill>
            </a:endParaRPr>
          </a:p>
          <a:p>
            <a:pPr eaLnBrk="0" hangingPunct="0">
              <a:lnSpc>
                <a:spcPct val="80000"/>
              </a:lnSpc>
              <a:spcBef>
                <a:spcPct val="20000"/>
              </a:spcBef>
              <a:buClrTx/>
              <a:buSzTx/>
              <a:buFont typeface="Wingdings" pitchFamily="2" charset="2"/>
              <a:buNone/>
            </a:pPr>
            <a:endParaRPr lang="en-US" altLang="zh-CN" sz="1400" dirty="0">
              <a:solidFill>
                <a:srgbClr val="FFFF99"/>
              </a:solidFill>
            </a:endParaRPr>
          </a:p>
          <a:p>
            <a:pPr eaLnBrk="0" hangingPunct="0">
              <a:lnSpc>
                <a:spcPct val="80000"/>
              </a:lnSpc>
              <a:spcBef>
                <a:spcPct val="20000"/>
              </a:spcBef>
              <a:buClrTx/>
              <a:buSzTx/>
              <a:buFont typeface="Wingdings" pitchFamily="2" charset="2"/>
              <a:buNone/>
            </a:pPr>
            <a:endParaRPr lang="en-US" altLang="zh-CN" sz="1400" dirty="0">
              <a:solidFill>
                <a:srgbClr val="FFFF99"/>
              </a:solidFill>
            </a:endParaRPr>
          </a:p>
          <a:p>
            <a:pPr eaLnBrk="0" hangingPunct="0">
              <a:lnSpc>
                <a:spcPct val="80000"/>
              </a:lnSpc>
              <a:spcBef>
                <a:spcPct val="20000"/>
              </a:spcBef>
              <a:buClrTx/>
              <a:buSzTx/>
              <a:buFont typeface="Wingdings" pitchFamily="2" charset="2"/>
              <a:buNone/>
            </a:pPr>
            <a:endParaRPr lang="en-US" altLang="zh-CN" sz="1400" dirty="0">
              <a:solidFill>
                <a:srgbClr val="FFFF99"/>
              </a:solidFill>
            </a:endParaRPr>
          </a:p>
          <a:p>
            <a:pPr eaLnBrk="0" hangingPunct="0">
              <a:lnSpc>
                <a:spcPct val="80000"/>
              </a:lnSpc>
              <a:spcBef>
                <a:spcPct val="20000"/>
              </a:spcBef>
              <a:buClrTx/>
              <a:buSzTx/>
              <a:buFont typeface="Wingdings" pitchFamily="2" charset="2"/>
              <a:buNone/>
            </a:pPr>
            <a:endParaRPr lang="en-US" altLang="zh-CN" sz="1400" dirty="0">
              <a:solidFill>
                <a:srgbClr val="FFFF99"/>
              </a:solidFill>
            </a:endParaRPr>
          </a:p>
          <a:p>
            <a:pPr eaLnBrk="0" hangingPunct="0">
              <a:lnSpc>
                <a:spcPct val="80000"/>
              </a:lnSpc>
              <a:spcBef>
                <a:spcPct val="20000"/>
              </a:spcBef>
              <a:buClrTx/>
              <a:buSzTx/>
              <a:buFont typeface="Wingdings" pitchFamily="2" charset="2"/>
              <a:buNone/>
            </a:pPr>
            <a:endParaRPr lang="en-US" altLang="zh-CN" sz="1400" dirty="0">
              <a:solidFill>
                <a:srgbClr val="FFFF99"/>
              </a:solidFill>
            </a:endParaRPr>
          </a:p>
          <a:p>
            <a:pPr eaLnBrk="0" hangingPunct="0">
              <a:lnSpc>
                <a:spcPct val="80000"/>
              </a:lnSpc>
              <a:spcBef>
                <a:spcPct val="20000"/>
              </a:spcBef>
              <a:buClrTx/>
              <a:buSzTx/>
              <a:buFont typeface="Wingdings" pitchFamily="2" charset="2"/>
              <a:buNone/>
            </a:pPr>
            <a:endParaRPr lang="en-US" altLang="zh-CN" sz="1400" dirty="0">
              <a:solidFill>
                <a:srgbClr val="FFFF99"/>
              </a:solidFill>
            </a:endParaRPr>
          </a:p>
          <a:p>
            <a:pPr eaLnBrk="0" hangingPunct="0">
              <a:lnSpc>
                <a:spcPct val="80000"/>
              </a:lnSpc>
              <a:spcBef>
                <a:spcPct val="20000"/>
              </a:spcBef>
              <a:buClrTx/>
              <a:buSzTx/>
              <a:buFont typeface="Wingdings" pitchFamily="2" charset="2"/>
              <a:buNone/>
            </a:pPr>
            <a:endParaRPr lang="en-US" altLang="zh-CN" sz="1400" dirty="0"/>
          </a:p>
          <a:p>
            <a:pPr eaLnBrk="0" hangingPunct="0">
              <a:lnSpc>
                <a:spcPct val="80000"/>
              </a:lnSpc>
              <a:spcBef>
                <a:spcPct val="20000"/>
              </a:spcBef>
              <a:buClrTx/>
              <a:buSzTx/>
              <a:buFont typeface="Wingdings" pitchFamily="2" charset="2"/>
              <a:buNone/>
            </a:pPr>
            <a:r>
              <a:rPr lang="en-US" altLang="zh-CN" sz="1400" dirty="0">
                <a:solidFill>
                  <a:srgbClr val="00FFFF"/>
                </a:solidFill>
              </a:rPr>
              <a:t>Data downloaded from </a:t>
            </a:r>
          </a:p>
          <a:p>
            <a:r>
              <a:rPr lang="en-US" sz="1400" dirty="0">
                <a:solidFill>
                  <a:srgbClr val="FFFF99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https://covid.cdc.gov/covid-data-tracker/#vaccinations</a:t>
            </a:r>
            <a:endParaRPr lang="en-US" sz="1400" dirty="0">
              <a:solidFill>
                <a:srgbClr val="FFFF99"/>
              </a:solidFill>
            </a:endParaRPr>
          </a:p>
          <a:p>
            <a:endParaRPr lang="en-US" sz="1400" dirty="0">
              <a:solidFill>
                <a:srgbClr val="FFFF99"/>
              </a:solidFill>
            </a:endParaRPr>
          </a:p>
          <a:p>
            <a:endParaRPr lang="en-US" altLang="zh-CN" sz="1400" dirty="0"/>
          </a:p>
          <a:p>
            <a:r>
              <a:rPr lang="en-US" altLang="zh-CN" sz="1400" dirty="0"/>
              <a:t>January 23, 2021</a:t>
            </a:r>
          </a:p>
          <a:p>
            <a:endParaRPr lang="en-US" sz="1400" dirty="0">
              <a:solidFill>
                <a:srgbClr val="CCFFCC"/>
              </a:solidFill>
            </a:endParaRPr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D6DB20F9-F5B8-4802-81F4-6016FF22D27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00" y="2548354"/>
            <a:ext cx="2057400" cy="20574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8288F-0F38-476C-B671-168FE8ED7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445050"/>
            <a:ext cx="8991600" cy="304800"/>
          </a:xfrm>
        </p:spPr>
        <p:txBody>
          <a:bodyPr/>
          <a:lstStyle/>
          <a:p>
            <a:r>
              <a:rPr lang="en-US" dirty="0"/>
              <a:t>Connecticut Vaccination Summary</a:t>
            </a:r>
            <a:br>
              <a:rPr lang="en-US" dirty="0"/>
            </a:br>
            <a:r>
              <a:rPr lang="en-US" sz="1200" dirty="0"/>
              <a:t>Saturday, 01/23/2021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949609-0A74-4518-92A6-F9D8DB039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371600"/>
            <a:ext cx="8915400" cy="2209800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Connecticut ranks </a:t>
            </a:r>
            <a:r>
              <a:rPr lang="en-US" b="1" dirty="0"/>
              <a:t>#5 </a:t>
            </a:r>
            <a:r>
              <a:rPr lang="en-US" dirty="0"/>
              <a:t>in administered doses as a percent of population.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Connecticut ranks </a:t>
            </a:r>
            <a:r>
              <a:rPr lang="en-US" b="1" dirty="0"/>
              <a:t>#4 </a:t>
            </a:r>
            <a:r>
              <a:rPr lang="en-US" dirty="0"/>
              <a:t>in distributed doses as percent of population.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Connecticut ranks </a:t>
            </a:r>
            <a:r>
              <a:rPr lang="en-US" b="1" dirty="0"/>
              <a:t>#6</a:t>
            </a:r>
            <a:r>
              <a:rPr lang="en-US" dirty="0"/>
              <a:t> in administered doses as percent of distributed doses.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90441F2-8A80-41D7-8296-58C86C0DD588}"/>
              </a:ext>
            </a:extLst>
          </p:cNvPr>
          <p:cNvSpPr/>
          <p:nvPr/>
        </p:nvSpPr>
        <p:spPr bwMode="auto">
          <a:xfrm>
            <a:off x="123884" y="1752599"/>
            <a:ext cx="228600" cy="228600"/>
          </a:xfrm>
          <a:prstGeom prst="ellipse">
            <a:avLst/>
          </a:prstGeom>
          <a:solidFill>
            <a:srgbClr val="FFFF99"/>
          </a:solidFill>
          <a:ln w="38100" cap="flat" cmpd="sng" algn="ctr">
            <a:noFill/>
            <a:prstDash val="solid"/>
            <a:round/>
            <a:headEnd type="none" w="med" len="med"/>
            <a:tailEnd type="none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5716CE1D-B9AB-4C86-8225-F6A729E8A1B0}"/>
              </a:ext>
            </a:extLst>
          </p:cNvPr>
          <p:cNvSpPr/>
          <p:nvPr/>
        </p:nvSpPr>
        <p:spPr bwMode="auto">
          <a:xfrm>
            <a:off x="123884" y="2285999"/>
            <a:ext cx="228600" cy="228600"/>
          </a:xfrm>
          <a:prstGeom prst="ellipse">
            <a:avLst/>
          </a:prstGeom>
          <a:solidFill>
            <a:srgbClr val="FFFF99"/>
          </a:solidFill>
          <a:ln w="38100" cap="flat" cmpd="sng" algn="ctr">
            <a:noFill/>
            <a:prstDash val="solid"/>
            <a:round/>
            <a:headEnd type="none" w="med" len="med"/>
            <a:tailEnd type="none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7EC98F67-3B04-4F02-9867-6EFA3523B10B}"/>
              </a:ext>
            </a:extLst>
          </p:cNvPr>
          <p:cNvSpPr/>
          <p:nvPr/>
        </p:nvSpPr>
        <p:spPr bwMode="auto">
          <a:xfrm>
            <a:off x="123884" y="2895599"/>
            <a:ext cx="228600" cy="228600"/>
          </a:xfrm>
          <a:prstGeom prst="ellipse">
            <a:avLst/>
          </a:prstGeom>
          <a:solidFill>
            <a:srgbClr val="FFFF99"/>
          </a:solidFill>
          <a:ln w="38100" cap="flat" cmpd="sng" algn="ctr">
            <a:noFill/>
            <a:prstDash val="solid"/>
            <a:round/>
            <a:headEnd type="none" w="med" len="med"/>
            <a:tailEnd type="none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2393AD5-E5E7-414F-81F8-95C7766F3594}"/>
              </a:ext>
            </a:extLst>
          </p:cNvPr>
          <p:cNvSpPr/>
          <p:nvPr/>
        </p:nvSpPr>
        <p:spPr bwMode="auto">
          <a:xfrm>
            <a:off x="990600" y="4572000"/>
            <a:ext cx="6858000" cy="1463749"/>
          </a:xfrm>
          <a:prstGeom prst="rect">
            <a:avLst/>
          </a:prstGeom>
          <a:solidFill>
            <a:schemeClr val="bg1"/>
          </a:solidFill>
          <a:ln w="38100" cap="flat" cmpd="sng" algn="ctr">
            <a:noFill/>
            <a:prstDash val="solid"/>
            <a:round/>
            <a:headEnd type="none" w="med" len="med"/>
            <a:tailEnd type="none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D2AA8CE-C405-4E44-9876-98788F99EB40}"/>
              </a:ext>
            </a:extLst>
          </p:cNvPr>
          <p:cNvSpPr txBox="1"/>
          <p:nvPr/>
        </p:nvSpPr>
        <p:spPr>
          <a:xfrm>
            <a:off x="1524000" y="5758750"/>
            <a:ext cx="63246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Driven By ------&gt;</a:t>
            </a: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                </a:t>
            </a:r>
            <a:r>
              <a:rPr lang="en-US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Federal Government                Local Governments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8970F4E-D149-4DA0-B16F-4FB868D9A7EF}"/>
              </a:ext>
            </a:extLst>
          </p:cNvPr>
          <p:cNvSpPr txBox="1"/>
          <p:nvPr/>
        </p:nvSpPr>
        <p:spPr>
          <a:xfrm>
            <a:off x="3505200" y="4983390"/>
            <a:ext cx="1925725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indent="0">
              <a:buNone/>
            </a:pPr>
            <a:endParaRPr lang="en-US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0BBD9D3-8CD1-4441-A614-F246BA8C48DF}"/>
              </a:ext>
            </a:extLst>
          </p:cNvPr>
          <p:cNvSpPr txBox="1"/>
          <p:nvPr/>
        </p:nvSpPr>
        <p:spPr>
          <a:xfrm>
            <a:off x="1135050" y="4820786"/>
            <a:ext cx="671355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14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Shots Administered       =       Doses Received      x  Administration Efficiency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F0257DD8-A9D6-41B5-B38C-FE8325F5AF7A}"/>
              </a:ext>
            </a:extLst>
          </p:cNvPr>
          <p:cNvSpPr/>
          <p:nvPr/>
        </p:nvSpPr>
        <p:spPr bwMode="auto">
          <a:xfrm>
            <a:off x="2057400" y="4633710"/>
            <a:ext cx="228600" cy="228600"/>
          </a:xfrm>
          <a:prstGeom prst="ellipse">
            <a:avLst/>
          </a:prstGeom>
          <a:solidFill>
            <a:srgbClr val="FFFF99"/>
          </a:solidFill>
          <a:ln w="38100" cap="flat" cmpd="sng" algn="ctr">
            <a:noFill/>
            <a:prstDash val="solid"/>
            <a:round/>
            <a:headEnd type="none" w="med" len="med"/>
            <a:tailEnd type="none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451121D3-B4E7-402E-AF51-DA38C27419AE}"/>
              </a:ext>
            </a:extLst>
          </p:cNvPr>
          <p:cNvSpPr/>
          <p:nvPr/>
        </p:nvSpPr>
        <p:spPr bwMode="auto">
          <a:xfrm>
            <a:off x="4267200" y="4633710"/>
            <a:ext cx="228600" cy="228600"/>
          </a:xfrm>
          <a:prstGeom prst="ellipse">
            <a:avLst/>
          </a:prstGeom>
          <a:solidFill>
            <a:srgbClr val="FFFF99"/>
          </a:solidFill>
          <a:ln w="38100" cap="flat" cmpd="sng" algn="ctr">
            <a:noFill/>
            <a:prstDash val="solid"/>
            <a:round/>
            <a:headEnd type="none" w="med" len="med"/>
            <a:tailEnd type="none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2D9ADCC3-E893-4DCE-B9F7-2E894E1227FF}"/>
              </a:ext>
            </a:extLst>
          </p:cNvPr>
          <p:cNvSpPr/>
          <p:nvPr/>
        </p:nvSpPr>
        <p:spPr bwMode="auto">
          <a:xfrm>
            <a:off x="6477000" y="4633710"/>
            <a:ext cx="228600" cy="228600"/>
          </a:xfrm>
          <a:prstGeom prst="ellipse">
            <a:avLst/>
          </a:prstGeom>
          <a:solidFill>
            <a:srgbClr val="FFFF99"/>
          </a:solidFill>
          <a:ln w="38100" cap="flat" cmpd="sng" algn="ctr">
            <a:noFill/>
            <a:prstDash val="solid"/>
            <a:round/>
            <a:headEnd type="none" w="med" len="med"/>
            <a:tailEnd type="none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CF5A83-A75D-4A69-96D4-2EC860CEB332}"/>
              </a:ext>
            </a:extLst>
          </p:cNvPr>
          <p:cNvSpPr txBox="1"/>
          <p:nvPr/>
        </p:nvSpPr>
        <p:spPr>
          <a:xfrm>
            <a:off x="507389" y="3492462"/>
            <a:ext cx="7439081" cy="523220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tx1"/>
                </a:solidFill>
              </a:rPr>
              <a:t>Conclusion: </a:t>
            </a:r>
            <a:r>
              <a:rPr lang="en-US" sz="1400" b="0" dirty="0">
                <a:solidFill>
                  <a:schemeClr val="tx1"/>
                </a:solidFill>
              </a:rPr>
              <a:t>Connecticut ranks high in vaccines administered because it is doing an excellent job in administering doses that have been received from the Federal Government.</a:t>
            </a:r>
            <a:endParaRPr lang="en-US" sz="14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56D380BE-B24B-46C0-AB42-25D26364296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4801892"/>
              </p:ext>
            </p:extLst>
          </p:nvPr>
        </p:nvGraphicFramePr>
        <p:xfrm>
          <a:off x="1174750" y="5148275"/>
          <a:ext cx="6462713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Equation" r:id="rId3" imgW="4584600" imgH="457200" progId="Equation.DSMT4">
                  <p:embed/>
                </p:oleObj>
              </mc:Choice>
              <mc:Fallback>
                <p:oleObj name="Equation" r:id="rId3" imgW="4584600" imgH="457200" progId="Equation.DSMT4">
                  <p:embed/>
                  <p:pic>
                    <p:nvPicPr>
                      <p:cNvPr id="19" name="Object 18">
                        <a:extLst>
                          <a:ext uri="{FF2B5EF4-FFF2-40B4-BE49-F238E27FC236}">
                            <a16:creationId xmlns:a16="http://schemas.microsoft.com/office/drawing/2014/main" id="{56D380BE-B24B-46C0-AB42-25D26364296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74750" y="5148275"/>
                        <a:ext cx="6462713" cy="644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0D586088-350A-4C39-90A9-EE0B3830B6A8}"/>
              </a:ext>
            </a:extLst>
          </p:cNvPr>
          <p:cNvSpPr txBox="1"/>
          <p:nvPr/>
        </p:nvSpPr>
        <p:spPr>
          <a:xfrm>
            <a:off x="123884" y="898127"/>
            <a:ext cx="8832421" cy="338554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tx1"/>
                </a:solidFill>
              </a:rPr>
              <a:t>Connecticut ranks #3 among states in percent of population receiving at least one dose.</a:t>
            </a:r>
          </a:p>
        </p:txBody>
      </p:sp>
    </p:spTree>
    <p:extLst>
      <p:ext uri="{BB962C8B-B14F-4D97-AF65-F5344CB8AC3E}">
        <p14:creationId xmlns:p14="http://schemas.microsoft.com/office/powerpoint/2010/main" val="30553609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5">
            <a:extLst>
              <a:ext uri="{FF2B5EF4-FFF2-40B4-BE49-F238E27FC236}">
                <a16:creationId xmlns:a16="http://schemas.microsoft.com/office/drawing/2014/main" id="{35FB5853-3A9C-4E3A-BD34-05730016A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304800"/>
            <a:ext cx="8991600" cy="304800"/>
          </a:xfrm>
        </p:spPr>
        <p:txBody>
          <a:bodyPr/>
          <a:lstStyle/>
          <a:p>
            <a:r>
              <a:rPr lang="en-US" dirty="0"/>
              <a:t>Connecticut and US Vaccination Summary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7565DD-8D39-466A-AF60-23D37CA430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72" y="685800"/>
            <a:ext cx="9007027" cy="4311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5269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92E134-12DF-4EF5-BF30-DA4115A87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People Vaccinated in Each State as Percent of Population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E8B7AE-1215-4C52-85BE-99EECC5B40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48631"/>
            <a:ext cx="9144000" cy="5360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313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F7A1F5-B357-486E-8067-BF3E26E69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People who have received First and Second Doses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B634519-127E-45F8-BB94-A9A6B3B7C0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48631"/>
            <a:ext cx="9144000" cy="5360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8853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8288F-0F38-476C-B671-168FE8ED7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304800"/>
            <a:ext cx="8991600" cy="304800"/>
          </a:xfrm>
        </p:spPr>
        <p:txBody>
          <a:bodyPr/>
          <a:lstStyle/>
          <a:p>
            <a:r>
              <a:rPr lang="en-US" dirty="0"/>
              <a:t>Introduction to Scatter Plot of Administered vs Distributed Doses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2393AD5-E5E7-414F-81F8-95C7766F3594}"/>
              </a:ext>
            </a:extLst>
          </p:cNvPr>
          <p:cNvSpPr/>
          <p:nvPr/>
        </p:nvSpPr>
        <p:spPr bwMode="auto">
          <a:xfrm>
            <a:off x="1066800" y="1219200"/>
            <a:ext cx="6858000" cy="1600199"/>
          </a:xfrm>
          <a:prstGeom prst="rect">
            <a:avLst/>
          </a:prstGeom>
          <a:solidFill>
            <a:schemeClr val="bg1"/>
          </a:solidFill>
          <a:ln w="38100" cap="flat" cmpd="sng" algn="ctr">
            <a:noFill/>
            <a:prstDash val="solid"/>
            <a:round/>
            <a:headEnd type="none" w="med" len="med"/>
            <a:tailEnd type="none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8970F4E-D149-4DA0-B16F-4FB868D9A7EF}"/>
              </a:ext>
            </a:extLst>
          </p:cNvPr>
          <p:cNvSpPr txBox="1"/>
          <p:nvPr/>
        </p:nvSpPr>
        <p:spPr>
          <a:xfrm>
            <a:off x="3581400" y="1661755"/>
            <a:ext cx="1925725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indent="0">
              <a:buNone/>
            </a:pPr>
            <a:endParaRPr lang="en-US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56D380BE-B24B-46C0-AB42-25D26364296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600526"/>
              </p:ext>
            </p:extLst>
          </p:nvPr>
        </p:nvGraphicFramePr>
        <p:xfrm>
          <a:off x="1250950" y="2084326"/>
          <a:ext cx="6462713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Equation" r:id="rId3" imgW="4584600" imgH="457200" progId="Equation.DSMT4">
                  <p:embed/>
                </p:oleObj>
              </mc:Choice>
              <mc:Fallback>
                <p:oleObj name="Equation" r:id="rId3" imgW="4584600" imgH="457200" progId="Equation.DSMT4">
                  <p:embed/>
                  <p:pic>
                    <p:nvPicPr>
                      <p:cNvPr id="19" name="Object 18">
                        <a:extLst>
                          <a:ext uri="{FF2B5EF4-FFF2-40B4-BE49-F238E27FC236}">
                            <a16:creationId xmlns:a16="http://schemas.microsoft.com/office/drawing/2014/main" id="{56D380BE-B24B-46C0-AB42-25D26364296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50950" y="2084326"/>
                        <a:ext cx="6462713" cy="644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Box 29">
            <a:extLst>
              <a:ext uri="{FF2B5EF4-FFF2-40B4-BE49-F238E27FC236}">
                <a16:creationId xmlns:a16="http://schemas.microsoft.com/office/drawing/2014/main" id="{68F39660-31CD-4824-9ABF-EF49F59ECB71}"/>
              </a:ext>
            </a:extLst>
          </p:cNvPr>
          <p:cNvSpPr txBox="1"/>
          <p:nvPr/>
        </p:nvSpPr>
        <p:spPr>
          <a:xfrm>
            <a:off x="4019187" y="1337846"/>
            <a:ext cx="766557" cy="338554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lang="en-US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x-axis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88EE750-AAB1-4851-89CD-208141C3E8C0}"/>
              </a:ext>
            </a:extLst>
          </p:cNvPr>
          <p:cNvSpPr txBox="1"/>
          <p:nvPr/>
        </p:nvSpPr>
        <p:spPr>
          <a:xfrm>
            <a:off x="1710306" y="1337846"/>
            <a:ext cx="766557" cy="338554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lang="en-US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y-axis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83F8746-8609-4E4E-AC0D-0CF1A98A62AD}"/>
              </a:ext>
            </a:extLst>
          </p:cNvPr>
          <p:cNvSpPr txBox="1"/>
          <p:nvPr/>
        </p:nvSpPr>
        <p:spPr>
          <a:xfrm>
            <a:off x="5525986" y="1337846"/>
            <a:ext cx="2087431" cy="338554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lang="en-US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 Diagonal Lines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6F1A052-FAA4-4C1B-974B-00EA55462B15}"/>
              </a:ext>
            </a:extLst>
          </p:cNvPr>
          <p:cNvSpPr txBox="1"/>
          <p:nvPr/>
        </p:nvSpPr>
        <p:spPr>
          <a:xfrm>
            <a:off x="1295400" y="1752600"/>
            <a:ext cx="65532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14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Administered Doses    =     Distributed Doses     x  Administration Efficiency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F32D53B-CE61-41F3-B9BE-6A9A8E2CD918}"/>
              </a:ext>
            </a:extLst>
          </p:cNvPr>
          <p:cNvSpPr txBox="1"/>
          <p:nvPr/>
        </p:nvSpPr>
        <p:spPr>
          <a:xfrm>
            <a:off x="1066800" y="3684525"/>
            <a:ext cx="6858000" cy="1077218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342900" indent="-342900" algn="l">
              <a:buFont typeface="+mj-lt"/>
              <a:buAutoNum type="arabicPeriod"/>
            </a:pPr>
            <a:r>
              <a:rPr lang="en-US" sz="1600" b="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dashed lines can be thought of as ‘jet plumes’ showing the trajectory of each state since the previous CDC report.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1600" b="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Since the doses are cumulative, the dashed lines will always move upward and to the right.</a:t>
            </a:r>
          </a:p>
        </p:txBody>
      </p:sp>
    </p:spTree>
    <p:extLst>
      <p:ext uri="{BB962C8B-B14F-4D97-AF65-F5344CB8AC3E}">
        <p14:creationId xmlns:p14="http://schemas.microsoft.com/office/powerpoint/2010/main" val="6702604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AA30A-EC58-4368-A5ED-4E1ABDF9B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Scatter Plot: Administered vs Distributed Doses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488617-DEF5-4684-983E-F359DA487B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48631"/>
            <a:ext cx="9144000" cy="5360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7604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VIKAS@YFUGPGTFUVWXY5MJ" val="3818"/>
</p:tagLst>
</file>

<file path=ppt/theme/theme1.xml><?xml version="1.0" encoding="utf-8"?>
<a:theme xmlns:a="http://schemas.openxmlformats.org/drawingml/2006/main" name="Rick Black Background">
  <a:themeElements>
    <a:clrScheme name="matt 1">
      <a:dk1>
        <a:srgbClr val="000000"/>
      </a:dk1>
      <a:lt1>
        <a:srgbClr val="FFFFFF"/>
      </a:lt1>
      <a:dk2>
        <a:srgbClr val="061DC8"/>
      </a:dk2>
      <a:lt2>
        <a:srgbClr val="727272"/>
      </a:lt2>
      <a:accent1>
        <a:srgbClr val="7889FB"/>
      </a:accent1>
      <a:accent2>
        <a:srgbClr val="C7CDFD"/>
      </a:accent2>
      <a:accent3>
        <a:srgbClr val="FFFFFF"/>
      </a:accent3>
      <a:accent4>
        <a:srgbClr val="000000"/>
      </a:accent4>
      <a:accent5>
        <a:srgbClr val="BEC4FD"/>
      </a:accent5>
      <a:accent6>
        <a:srgbClr val="B4BAE5"/>
      </a:accent6>
      <a:hlink>
        <a:srgbClr val="669900"/>
      </a:hlink>
      <a:folHlink>
        <a:srgbClr val="8CC800"/>
      </a:folHlink>
    </a:clrScheme>
    <a:fontScheme name="mat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CCFFCC"/>
        </a:solidFill>
        <a:ln w="38100" cap="flat" cmpd="sng" algn="ctr">
          <a:noFill/>
          <a:prstDash val="solid"/>
          <a:round/>
          <a:headEnd type="none" w="med" len="med"/>
          <a:tailEnd type="none"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smtClean="0">
            <a:solidFill>
              <a:schemeClr val="tx1"/>
            </a:solidFill>
          </a:defRPr>
        </a:defPPr>
      </a:lstStyle>
    </a:spDef>
    <a:lnDef>
      <a:spPr bwMode="auto">
        <a:noFill/>
        <a:ln w="38100" cap="flat" cmpd="sng" algn="ctr">
          <a:solidFill>
            <a:schemeClr val="bg1"/>
          </a:solidFill>
          <a:prstDash val="solid"/>
          <a:round/>
          <a:headEnd type="none" w="med" len="med"/>
          <a:tailEnd type="triangle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 marL="0" indent="0">
          <a:buNone/>
          <a:defRPr sz="1600" b="0" dirty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>
    <a:extraClrScheme>
      <a:clrScheme name="matt 1">
        <a:dk1>
          <a:srgbClr val="000000"/>
        </a:dk1>
        <a:lt1>
          <a:srgbClr val="FFFFFF"/>
        </a:lt1>
        <a:dk2>
          <a:srgbClr val="061DC8"/>
        </a:dk2>
        <a:lt2>
          <a:srgbClr val="727272"/>
        </a:lt2>
        <a:accent1>
          <a:srgbClr val="7889FB"/>
        </a:accent1>
        <a:accent2>
          <a:srgbClr val="C7CDFD"/>
        </a:accent2>
        <a:accent3>
          <a:srgbClr val="FFFFFF"/>
        </a:accent3>
        <a:accent4>
          <a:srgbClr val="000000"/>
        </a:accent4>
        <a:accent5>
          <a:srgbClr val="BEC4FD"/>
        </a:accent5>
        <a:accent6>
          <a:srgbClr val="B4BAE5"/>
        </a:accent6>
        <a:hlink>
          <a:srgbClr val="669900"/>
        </a:hlink>
        <a:folHlink>
          <a:srgbClr val="8CC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FirstYrReview</Template>
  <TotalTime>224941</TotalTime>
  <Words>218</Words>
  <Application>Microsoft Office PowerPoint</Application>
  <PresentationFormat>On-screen Show (4:3)</PresentationFormat>
  <Paragraphs>47</Paragraphs>
  <Slides>7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ＭＳ Ｐゴシック</vt:lpstr>
      <vt:lpstr>SimSun</vt:lpstr>
      <vt:lpstr>Arial</vt:lpstr>
      <vt:lpstr>Times New Roman</vt:lpstr>
      <vt:lpstr>Wingdings</vt:lpstr>
      <vt:lpstr>Wingdings 3</vt:lpstr>
      <vt:lpstr>Rick Black Background</vt:lpstr>
      <vt:lpstr>Equation</vt:lpstr>
      <vt:lpstr>Connecticut Vaccination Summary</vt:lpstr>
      <vt:lpstr>Connecticut Vaccination Summary Saturday, 01/23/2021</vt:lpstr>
      <vt:lpstr>Connecticut and US Vaccination Summary</vt:lpstr>
      <vt:lpstr>People Vaccinated in Each State as Percent of Population</vt:lpstr>
      <vt:lpstr>People who have received First and Second Doses</vt:lpstr>
      <vt:lpstr>Introduction to Scatter Plot of Administered vs Distributed Doses</vt:lpstr>
      <vt:lpstr>Scatter Plot: Administered vs Distributed Doses</vt:lpstr>
    </vt:vector>
  </TitlesOfParts>
  <Company>IBM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Connecticut Vaccination Summary</dc:title>
  <dc:creator>Rick Lawrence</dc:creator>
  <cp:lastModifiedBy>Info Desk</cp:lastModifiedBy>
  <cp:revision>2443</cp:revision>
  <cp:lastPrinted>2014-05-27T18:22:41Z</cp:lastPrinted>
  <dcterms:created xsi:type="dcterms:W3CDTF">2010-07-01T13:38:58Z</dcterms:created>
  <dcterms:modified xsi:type="dcterms:W3CDTF">2021-01-25T13:50:17Z</dcterms:modified>
</cp:coreProperties>
</file>