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332" r:id="rId2"/>
    <p:sldId id="2281" r:id="rId3"/>
    <p:sldId id="2270" r:id="rId4"/>
    <p:sldId id="2269" r:id="rId5"/>
    <p:sldId id="2389" r:id="rId6"/>
    <p:sldId id="2329" r:id="rId7"/>
    <p:sldId id="2400" r:id="rId8"/>
    <p:sldId id="2330" r:id="rId9"/>
    <p:sldId id="2282" r:id="rId10"/>
    <p:sldId id="2402" r:id="rId11"/>
    <p:sldId id="2403" r:id="rId12"/>
    <p:sldId id="2395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Lawrence" initials="RL" lastIdx="2" clrIdx="0">
    <p:extLst>
      <p:ext uri="{19B8F6BF-5375-455C-9EA6-DF929625EA0E}">
        <p15:presenceInfo xmlns:p15="http://schemas.microsoft.com/office/powerpoint/2012/main" userId="02a0749431f34a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FFFF"/>
    <a:srgbClr val="FFFF99"/>
    <a:srgbClr val="FF6600"/>
    <a:srgbClr val="FF00FF"/>
    <a:srgbClr val="FFFF00"/>
    <a:srgbClr val="D3312D"/>
    <a:srgbClr val="E4EFFE"/>
    <a:srgbClr val="33CCFF"/>
    <a:srgbClr val="A3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0" autoAdjust="0"/>
    <p:restoredTop sz="93537" autoAdjust="0"/>
  </p:normalViewPr>
  <p:slideViewPr>
    <p:cSldViewPr>
      <p:cViewPr varScale="1">
        <p:scale>
          <a:sx n="87" d="100"/>
          <a:sy n="87" d="100"/>
        </p:scale>
        <p:origin x="1062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96" y="-11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82ED11-93DF-4BD5-9FC2-31DF8121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C998F6-1176-4FE7-8F23-0EA9F21D3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ick Bas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30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619749"/>
          </a:xfrm>
        </p:spPr>
        <p:txBody>
          <a:bodyPr/>
          <a:lstStyle>
            <a:lvl2pPr>
              <a:defRPr>
                <a:solidFill>
                  <a:srgbClr val="FFFF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 txBox="1">
            <a:spLocks noGrp="1"/>
          </p:cNvSpPr>
          <p:nvPr userDrawn="1"/>
        </p:nvSpPr>
        <p:spPr bwMode="auto">
          <a:xfrm>
            <a:off x="762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68400"/>
          <a:lstStyle/>
          <a:p>
            <a:pPr algn="l">
              <a:buClrTx/>
              <a:buSzTx/>
              <a:buFontTx/>
              <a:buNone/>
              <a:defRPr/>
            </a:pPr>
            <a:r>
              <a:rPr lang="en-US" dirty="0">
                <a:latin typeface="Arial" pitchFamily="34" charset="0"/>
              </a:rPr>
              <a:t>Slide </a:t>
            </a:r>
            <a:fld id="{F27234A9-9192-470F-BADF-D45679737017}" type="slidenum">
              <a:rPr lang="en-US">
                <a:latin typeface="Arial" pitchFamily="34" charset="0"/>
              </a:rPr>
              <a:pPr algn="l"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1714D-55F8-44DC-B15B-EB9BAEC08887}"/>
              </a:ext>
            </a:extLst>
          </p:cNvPr>
          <p:cNvSpPr txBox="1"/>
          <p:nvPr userDrawn="1"/>
        </p:nvSpPr>
        <p:spPr>
          <a:xfrm>
            <a:off x="3996282" y="6417811"/>
            <a:ext cx="2137124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Ridgefield COVID-19 Task Force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8C6CD2E-5AE7-449B-9754-57E90AF47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4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915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063" name="Text Box 39"/>
          <p:cNvSpPr txBox="1">
            <a:spLocks noChangeArrowheads="1"/>
          </p:cNvSpPr>
          <p:nvPr userDrawn="1"/>
        </p:nvSpPr>
        <p:spPr bwMode="auto">
          <a:xfrm>
            <a:off x="8091488" y="6450013"/>
            <a:ext cx="5826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4008" tIns="32004" rIns="64008" bIns="32004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18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45" name="Slide Number Placeholder 3"/>
          <p:cNvSpPr txBox="1">
            <a:spLocks noGrp="1"/>
          </p:cNvSpPr>
          <p:nvPr userDrawn="1"/>
        </p:nvSpPr>
        <p:spPr bwMode="auto">
          <a:xfrm>
            <a:off x="762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68400"/>
          <a:lstStyle/>
          <a:p>
            <a:pPr algn="l">
              <a:buClrTx/>
              <a:buSzTx/>
              <a:buFontTx/>
              <a:buNone/>
              <a:defRPr/>
            </a:pPr>
            <a:r>
              <a:rPr lang="en-US" dirty="0">
                <a:latin typeface="Arial" pitchFamily="34" charset="0"/>
              </a:rPr>
              <a:t>Slide </a:t>
            </a:r>
            <a:fld id="{F27234A9-9192-470F-BADF-D45679737017}" type="slidenum">
              <a:rPr lang="en-US">
                <a:latin typeface="Arial" pitchFamily="34" charset="0"/>
              </a:rPr>
              <a:pPr algn="l"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66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63550" indent="-185738" algn="l" rtl="0" eaLnBrk="0" fontAlgn="base" hangingPunct="0">
        <a:spcBef>
          <a:spcPct val="20000"/>
        </a:spcBef>
        <a:spcAft>
          <a:spcPct val="0"/>
        </a:spcAft>
        <a:buSzPct val="70000"/>
        <a:buFont typeface="Wingdings 3" pitchFamily="18" charset="2"/>
        <a:buChar char="}"/>
        <a:defRPr sz="1400">
          <a:solidFill>
            <a:srgbClr val="FFFF99"/>
          </a:solidFill>
          <a:latin typeface="+mn-lt"/>
          <a:cs typeface="+mn-cs"/>
        </a:defRPr>
      </a:lvl2pPr>
      <a:lvl3pPr marL="768350" indent="-1936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  <a:cs typeface="+mn-cs"/>
        </a:defRPr>
      </a:lvl3pPr>
      <a:lvl4pPr marL="105251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1"/>
          </a:solidFill>
          <a:latin typeface="+mn-lt"/>
          <a:cs typeface="+mn-cs"/>
        </a:defRPr>
      </a:lvl4pPr>
      <a:lvl5pPr marL="1381125" indent="-146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1"/>
          </a:solidFill>
          <a:latin typeface="+mn-lt"/>
          <a:cs typeface="+mn-cs"/>
        </a:defRPr>
      </a:lvl5pPr>
      <a:lvl6pPr marL="18383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458200" cy="338554"/>
          </a:xfrm>
        </p:spPr>
        <p:txBody>
          <a:bodyPr anchor="ctr" anchorCtr="0">
            <a:spAutoFit/>
          </a:bodyPr>
          <a:lstStyle/>
          <a:p>
            <a:pPr algn="ctr"/>
            <a:r>
              <a:rPr lang="en-US" dirty="0"/>
              <a:t>Ridgefield COVID Summary</a:t>
            </a:r>
            <a:endParaRPr lang="en-US" sz="10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90600" y="2167354"/>
            <a:ext cx="7315200" cy="3776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180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lang="en-US" altLang="zh-CN" sz="1400" dirty="0">
                <a:solidFill>
                  <a:srgbClr val="FFFF99"/>
                </a:solidFill>
              </a:rPr>
              <a:t>Ridgefield COVID-19 Task Force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lang="en-US" altLang="zh-CN" sz="1400" dirty="0">
                <a:solidFill>
                  <a:srgbClr val="00FFFF"/>
                </a:solidFill>
              </a:rPr>
              <a:t>Data downloaded from </a:t>
            </a:r>
          </a:p>
          <a:p>
            <a:r>
              <a:rPr lang="en-US" b="1" i="0" u="none" strike="noStrike" baseline="0" dirty="0">
                <a:solidFill>
                  <a:srgbClr val="FFFF99"/>
                </a:solidFill>
                <a:latin typeface="+mj-lt"/>
              </a:rPr>
              <a:t>https://data.ct.go</a:t>
            </a:r>
            <a:r>
              <a:rPr lang="en-US" b="1" i="0" u="none" strike="noStrike" baseline="0" dirty="0">
                <a:solidFill>
                  <a:srgbClr val="FFFF99"/>
                </a:solidFill>
                <a:latin typeface="+mn-lt"/>
              </a:rPr>
              <a:t>v/browse</a:t>
            </a:r>
            <a:r>
              <a:rPr lang="en-US" b="1" i="0" u="none" strike="noStrike" baseline="0" dirty="0">
                <a:solidFill>
                  <a:srgbClr val="FFFF99"/>
                </a:solidFill>
                <a:latin typeface="+mj-lt"/>
              </a:rPr>
              <a:t>?category=Health+and+Human+Services</a:t>
            </a:r>
            <a:endParaRPr lang="en-US" b="0" i="0" u="none" strike="noStrike" baseline="0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srgbClr val="FFFF99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https://covid.cdc.gov/covid-data-tracker/#vaccinations</a:t>
            </a:r>
            <a:endParaRPr lang="en-US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dirty="0">
              <a:solidFill>
                <a:srgbClr val="00FFFF"/>
              </a:solidFill>
              <a:latin typeface="+mj-lt"/>
            </a:endParaRPr>
          </a:p>
          <a:p>
            <a:r>
              <a:rPr lang="en-US" altLang="zh-CN" sz="1400" dirty="0"/>
              <a:t>Wednesday, May 11, 2022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6DB20F9-F5B8-4802-81F4-6016FF22D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548354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B06E-D515-4528-921F-FF76C7E3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School-Age Vaccination Rates for Towns in Fairfield County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67506-3D86-A53A-0CEC-B5BA23BA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2912-1E22-4C54-BC4A-24EAE1DF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Vaccination Rates for Ridgefield Residents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21900-F2DE-3D03-2180-E1A5A90B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5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36D1-A814-431F-A050-9180E175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Data for Connecticut shows over 95% prevalence of the BA.2 variant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99BC9-AB85-4E69-977D-62F160C91D9D}"/>
              </a:ext>
            </a:extLst>
          </p:cNvPr>
          <p:cNvSpPr txBox="1"/>
          <p:nvPr/>
        </p:nvSpPr>
        <p:spPr>
          <a:xfrm>
            <a:off x="2057401" y="5985817"/>
            <a:ext cx="5287025" cy="24622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Source: https://portal.ct.gov/-/media/Coronavirus/CTDPHCOVID19summary05052022.pdf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344B7-0632-60AD-AE0F-1DC3F203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04" y="609600"/>
            <a:ext cx="7001782" cy="53762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34C7B61-AB49-8091-4E6A-CE11A2117B2D}"/>
              </a:ext>
            </a:extLst>
          </p:cNvPr>
          <p:cNvSpPr/>
          <p:nvPr/>
        </p:nvSpPr>
        <p:spPr bwMode="auto">
          <a:xfrm>
            <a:off x="6564605" y="4153125"/>
            <a:ext cx="685800" cy="24622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4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20054-3973-4826-967B-ED1C37CA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81001"/>
            <a:ext cx="8991600" cy="304800"/>
          </a:xfrm>
        </p:spPr>
        <p:txBody>
          <a:bodyPr/>
          <a:lstStyle/>
          <a:p>
            <a:r>
              <a:rPr lang="en-US" dirty="0"/>
              <a:t>Ridgefield Summary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06953-7310-4CB7-A7B7-AAFE816D6AF3}"/>
              </a:ext>
            </a:extLst>
          </p:cNvPr>
          <p:cNvSpPr txBox="1"/>
          <p:nvPr/>
        </p:nvSpPr>
        <p:spPr>
          <a:xfrm>
            <a:off x="4479635" y="3233500"/>
            <a:ext cx="184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48062-1B60-BDF8-88B6-4450AB09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66"/>
            <a:ext cx="9055693" cy="32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FCEF-16BD-46E9-9DB8-FE278E09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 Rates and Test Positivity for Connecticut, Fairfield County, and Ridgefield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92B10-88F2-9320-D940-B6C203D1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6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New Cases, New Tests, and Test Positivity for Ridgefield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5816B-D3FC-87BB-72D3-C4CDED41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E98CB-4329-4923-51DA-A5575204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Fairfield County: New Case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ABD75-8CB3-4DF7-B4D5-4ED1F6EA5FEB}"/>
              </a:ext>
            </a:extLst>
          </p:cNvPr>
          <p:cNvSpPr txBox="1"/>
          <p:nvPr/>
        </p:nvSpPr>
        <p:spPr>
          <a:xfrm>
            <a:off x="4724401" y="4639280"/>
            <a:ext cx="914400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EE593-8420-4D20-AFC9-E5006583991A}"/>
              </a:ext>
            </a:extLst>
          </p:cNvPr>
          <p:cNvSpPr txBox="1"/>
          <p:nvPr/>
        </p:nvSpPr>
        <p:spPr>
          <a:xfrm>
            <a:off x="7924802" y="4418236"/>
            <a:ext cx="762000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21752-D897-45EA-9C48-EBC42FC60175}"/>
              </a:ext>
            </a:extLst>
          </p:cNvPr>
          <p:cNvSpPr txBox="1"/>
          <p:nvPr/>
        </p:nvSpPr>
        <p:spPr>
          <a:xfrm>
            <a:off x="1219200" y="3865602"/>
            <a:ext cx="6858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E8AB2-AFD4-4BCD-AB6C-3E16DBD94818}"/>
              </a:ext>
            </a:extLst>
          </p:cNvPr>
          <p:cNvSpPr txBox="1"/>
          <p:nvPr/>
        </p:nvSpPr>
        <p:spPr>
          <a:xfrm>
            <a:off x="6454035" y="860920"/>
            <a:ext cx="7620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269F92-D4BB-92FA-12BF-6F2A3F8B9E7F}"/>
              </a:ext>
            </a:extLst>
          </p:cNvPr>
          <p:cNvSpPr txBox="1"/>
          <p:nvPr/>
        </p:nvSpPr>
        <p:spPr>
          <a:xfrm>
            <a:off x="2743199" y="4264348"/>
            <a:ext cx="6096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</p:spTree>
    <p:extLst>
      <p:ext uri="{BB962C8B-B14F-4D97-AF65-F5344CB8AC3E}">
        <p14:creationId xmlns:p14="http://schemas.microsoft.com/office/powerpoint/2010/main" val="109139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CAC9C-5A5E-F9BB-0D9C-76DFB7DE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Fairfield County: Currently Hospitalized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60FD1-D08C-4E0B-803C-501C9478359D}"/>
              </a:ext>
            </a:extLst>
          </p:cNvPr>
          <p:cNvSpPr txBox="1"/>
          <p:nvPr/>
        </p:nvSpPr>
        <p:spPr>
          <a:xfrm>
            <a:off x="1219200" y="2133600"/>
            <a:ext cx="6858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CC8F5-283A-472A-B657-AEF36790F539}"/>
              </a:ext>
            </a:extLst>
          </p:cNvPr>
          <p:cNvSpPr txBox="1"/>
          <p:nvPr/>
        </p:nvSpPr>
        <p:spPr>
          <a:xfrm>
            <a:off x="2819400" y="3657600"/>
            <a:ext cx="6096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086B3-C13C-4822-957E-0E4F8425A69E}"/>
              </a:ext>
            </a:extLst>
          </p:cNvPr>
          <p:cNvSpPr txBox="1"/>
          <p:nvPr/>
        </p:nvSpPr>
        <p:spPr>
          <a:xfrm>
            <a:off x="4495800" y="4267200"/>
            <a:ext cx="685800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3F0B7-4DA4-4118-8D3A-E1D6EFEC1245}"/>
              </a:ext>
            </a:extLst>
          </p:cNvPr>
          <p:cNvSpPr txBox="1"/>
          <p:nvPr/>
        </p:nvSpPr>
        <p:spPr>
          <a:xfrm>
            <a:off x="6248400" y="1143000"/>
            <a:ext cx="7620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BFBE6-6B3B-4AA1-A057-F159E32EEDF1}"/>
              </a:ext>
            </a:extLst>
          </p:cNvPr>
          <p:cNvSpPr txBox="1"/>
          <p:nvPr/>
        </p:nvSpPr>
        <p:spPr>
          <a:xfrm>
            <a:off x="7848600" y="4368703"/>
            <a:ext cx="762000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BA.2</a:t>
            </a:r>
          </a:p>
        </p:txBody>
      </p:sp>
    </p:spTree>
    <p:extLst>
      <p:ext uri="{BB962C8B-B14F-4D97-AF65-F5344CB8AC3E}">
        <p14:creationId xmlns:p14="http://schemas.microsoft.com/office/powerpoint/2010/main" val="27284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E0617-D118-97A9-0361-052F6772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Fairfield County: Number of Deaths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EFD46-B808-4A76-AC76-02D5AACD7E0D}"/>
              </a:ext>
            </a:extLst>
          </p:cNvPr>
          <p:cNvSpPr txBox="1"/>
          <p:nvPr/>
        </p:nvSpPr>
        <p:spPr>
          <a:xfrm>
            <a:off x="4876800" y="3124200"/>
            <a:ext cx="914400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B0114-6E67-4943-8005-845F2F4B59C1}"/>
              </a:ext>
            </a:extLst>
          </p:cNvPr>
          <p:cNvSpPr txBox="1"/>
          <p:nvPr/>
        </p:nvSpPr>
        <p:spPr>
          <a:xfrm>
            <a:off x="1219200" y="1960602"/>
            <a:ext cx="6858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49FEC-C18F-4784-89FA-DC94C4785380}"/>
              </a:ext>
            </a:extLst>
          </p:cNvPr>
          <p:cNvSpPr txBox="1"/>
          <p:nvPr/>
        </p:nvSpPr>
        <p:spPr>
          <a:xfrm>
            <a:off x="6400800" y="1447800"/>
            <a:ext cx="7620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F888E-90E6-8345-5606-03BE7BE9F880}"/>
              </a:ext>
            </a:extLst>
          </p:cNvPr>
          <p:cNvSpPr txBox="1"/>
          <p:nvPr/>
        </p:nvSpPr>
        <p:spPr>
          <a:xfrm>
            <a:off x="2743200" y="3733800"/>
            <a:ext cx="6096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</p:spTree>
    <p:extLst>
      <p:ext uri="{BB962C8B-B14F-4D97-AF65-F5344CB8AC3E}">
        <p14:creationId xmlns:p14="http://schemas.microsoft.com/office/powerpoint/2010/main" val="112040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9744-C1C0-4736-A35D-E8FB39B5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 Rates vs Vaccination Rates for Towns in Fairfield County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524ED-80B8-CFF8-0FD4-FD23358D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35FB5853-3A9C-4E3A-BD34-05730016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304800"/>
          </a:xfrm>
        </p:spPr>
        <p:txBody>
          <a:bodyPr/>
          <a:lstStyle/>
          <a:p>
            <a:r>
              <a:rPr lang="en-US" dirty="0"/>
              <a:t>Connecticut and US Vaccination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2EDA1-8B5D-6962-93BD-4A665E35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" y="603212"/>
            <a:ext cx="904717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IKAS@YFUGPGTFUVWXY5MJ" val="3818"/>
</p:tagLst>
</file>

<file path=ppt/theme/theme1.xml><?xml version="1.0" encoding="utf-8"?>
<a:theme xmlns:a="http://schemas.openxmlformats.org/drawingml/2006/main" name="Rick Black Background">
  <a:themeElements>
    <a:clrScheme name="matt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mat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 w="38100" cap="flat" cmpd="sng" algn="ctr">
          <a:noFill/>
          <a:prstDash val="solid"/>
          <a:round/>
          <a:headEnd type="none" w="med" len="med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</a:spDef>
    <a:ln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None/>
          <a:defRPr sz="1600" b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matt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FirstYrReview</Template>
  <TotalTime>701816</TotalTime>
  <Words>201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Wingdings 3</vt:lpstr>
      <vt:lpstr>Rick Black Background</vt:lpstr>
      <vt:lpstr>Ridgefield COVID Summary</vt:lpstr>
      <vt:lpstr>Ridgefield Summary</vt:lpstr>
      <vt:lpstr>New Case Rates and Test Positivity for Connecticut, Fairfield County, and Ridgefield</vt:lpstr>
      <vt:lpstr> New Cases, New Tests, and Test Positivity for Ridgefield</vt:lpstr>
      <vt:lpstr>Fairfield County: New Case Rate</vt:lpstr>
      <vt:lpstr>Fairfield County: Currently Hospitalized</vt:lpstr>
      <vt:lpstr>Fairfield County: Number of Deaths</vt:lpstr>
      <vt:lpstr>New Case Rates vs Vaccination Rates for Towns in Fairfield County</vt:lpstr>
      <vt:lpstr>Connecticut and US Vaccination Summary</vt:lpstr>
      <vt:lpstr>School-Age Vaccination Rates for Towns in Fairfield County</vt:lpstr>
      <vt:lpstr>Latest Vaccination Rates for Ridgefield Residents</vt:lpstr>
      <vt:lpstr>Latest Data for Connecticut shows over 95% prevalence of the BA.2 variant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Ridgefield COVID Summary</dc:title>
  <dc:creator>Rick Lawrence</dc:creator>
  <cp:lastModifiedBy>Rick Lawrence</cp:lastModifiedBy>
  <cp:revision>3008</cp:revision>
  <cp:lastPrinted>2014-05-27T18:22:41Z</cp:lastPrinted>
  <dcterms:created xsi:type="dcterms:W3CDTF">2010-07-01T13:38:58Z</dcterms:created>
  <dcterms:modified xsi:type="dcterms:W3CDTF">2022-05-11T20:25:28Z</dcterms:modified>
</cp:coreProperties>
</file>