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332" r:id="rId2"/>
    <p:sldId id="2281" r:id="rId3"/>
    <p:sldId id="2270" r:id="rId4"/>
    <p:sldId id="2269" r:id="rId5"/>
    <p:sldId id="2329" r:id="rId6"/>
    <p:sldId id="2331" r:id="rId7"/>
    <p:sldId id="2282" r:id="rId8"/>
    <p:sldId id="2326" r:id="rId9"/>
    <p:sldId id="2330" r:id="rId10"/>
    <p:sldId id="2308" r:id="rId11"/>
    <p:sldId id="2309" r:id="rId12"/>
    <p:sldId id="2328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1200" b="1" kern="1200">
        <a:solidFill>
          <a:schemeClr val="bg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k Lawrence" initials="RL" lastIdx="2" clrIdx="0">
    <p:extLst>
      <p:ext uri="{19B8F6BF-5375-455C-9EA6-DF929625EA0E}">
        <p15:presenceInfo xmlns:p15="http://schemas.microsoft.com/office/powerpoint/2012/main" userId="02a0749431f34a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00FFFF"/>
    <a:srgbClr val="FF6600"/>
    <a:srgbClr val="FF00FF"/>
    <a:srgbClr val="FFFF00"/>
    <a:srgbClr val="D3312D"/>
    <a:srgbClr val="E4EFFE"/>
    <a:srgbClr val="33CCFF"/>
    <a:srgbClr val="A35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6" autoAdjust="0"/>
    <p:restoredTop sz="93537" autoAdjust="0"/>
  </p:normalViewPr>
  <p:slideViewPr>
    <p:cSldViewPr>
      <p:cViewPr varScale="1">
        <p:scale>
          <a:sx n="85" d="100"/>
          <a:sy n="85" d="100"/>
        </p:scale>
        <p:origin x="1107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82ED11-93DF-4BD5-9FC2-31DF8121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l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01" tIns="47653" rIns="95301" bIns="47653" numCol="1" anchor="b" anchorCtr="0" compatLnSpc="1">
            <a:prstTxWarp prst="textNoShape">
              <a:avLst/>
            </a:prstTxWarp>
          </a:bodyPr>
          <a:lstStyle>
            <a:lvl1pPr algn="r" defTabSz="954088">
              <a:buClrTx/>
              <a:buSzTx/>
              <a:buFontTx/>
              <a:buNone/>
              <a:defRPr sz="9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C998F6-1176-4FE7-8F23-0EA9F21D3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ick Bas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915400" cy="5619749"/>
          </a:xfrm>
        </p:spPr>
        <p:txBody>
          <a:bodyPr/>
          <a:lstStyle>
            <a:lvl2pPr>
              <a:defRPr>
                <a:solidFill>
                  <a:srgbClr val="FFFF99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A1714D-55F8-44DC-B15B-EB9BAEC08887}"/>
              </a:ext>
            </a:extLst>
          </p:cNvPr>
          <p:cNvSpPr txBox="1"/>
          <p:nvPr userDrawn="1"/>
        </p:nvSpPr>
        <p:spPr>
          <a:xfrm>
            <a:off x="3996282" y="6417811"/>
            <a:ext cx="2137124" cy="24622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Ridgefield COVID-19 Task Force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8C6CD2E-5AE7-449B-9754-57E90AF47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41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7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533400"/>
            <a:ext cx="876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915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</a:p>
        </p:txBody>
      </p:sp>
      <p:sp>
        <p:nvSpPr>
          <p:cNvPr id="1063" name="Text Box 39"/>
          <p:cNvSpPr txBox="1">
            <a:spLocks noChangeArrowheads="1"/>
          </p:cNvSpPr>
          <p:nvPr userDrawn="1"/>
        </p:nvSpPr>
        <p:spPr bwMode="auto">
          <a:xfrm>
            <a:off x="8091488" y="6450013"/>
            <a:ext cx="5826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64008" tIns="32004" rIns="64008" bIns="32004">
            <a:spAutoFit/>
          </a:bodyPr>
          <a:lstStyle/>
          <a:p>
            <a:pPr algn="l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1800" b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45" name="Slide Number Placeholder 3"/>
          <p:cNvSpPr txBox="1">
            <a:spLocks noGrp="1"/>
          </p:cNvSpPr>
          <p:nvPr userDrawn="1"/>
        </p:nvSpPr>
        <p:spPr bwMode="auto">
          <a:xfrm>
            <a:off x="76200" y="6534150"/>
            <a:ext cx="12192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4000" tIns="68400"/>
          <a:lstStyle/>
          <a:p>
            <a:pPr algn="l">
              <a:buClrTx/>
              <a:buSzTx/>
              <a:buFontTx/>
              <a:buNone/>
              <a:defRPr/>
            </a:pPr>
            <a:r>
              <a:rPr lang="en-US" dirty="0">
                <a:latin typeface="Arial" pitchFamily="34" charset="0"/>
              </a:rPr>
              <a:t>Slide </a:t>
            </a:r>
            <a:fld id="{F27234A9-9192-470F-BADF-D45679737017}" type="slidenum">
              <a:rPr lang="en-US">
                <a:latin typeface="Arial" pitchFamily="34" charset="0"/>
              </a:rPr>
              <a:pPr algn="l">
                <a:buClrTx/>
                <a:buSzTx/>
                <a:buFontTx/>
                <a:buNone/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66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FFF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63550" indent="-185738" algn="l" rtl="0" eaLnBrk="0" fontAlgn="base" hangingPunct="0">
        <a:spcBef>
          <a:spcPct val="20000"/>
        </a:spcBef>
        <a:spcAft>
          <a:spcPct val="0"/>
        </a:spcAft>
        <a:buSzPct val="70000"/>
        <a:buFont typeface="Wingdings 3" pitchFamily="18" charset="2"/>
        <a:buChar char="}"/>
        <a:defRPr sz="1400">
          <a:solidFill>
            <a:srgbClr val="FFFF99"/>
          </a:solidFill>
          <a:latin typeface="+mn-lt"/>
          <a:cs typeface="+mn-cs"/>
        </a:defRPr>
      </a:lvl2pPr>
      <a:lvl3pPr marL="768350" indent="-19367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bg1"/>
          </a:solidFill>
          <a:latin typeface="+mn-lt"/>
          <a:cs typeface="+mn-cs"/>
        </a:defRPr>
      </a:lvl3pPr>
      <a:lvl4pPr marL="1052513" indent="-1809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4pPr>
      <a:lvl5pPr marL="1381125" indent="-1460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1"/>
          </a:solidFill>
          <a:latin typeface="+mn-lt"/>
          <a:cs typeface="+mn-cs"/>
        </a:defRPr>
      </a:lvl5pPr>
      <a:lvl6pPr marL="18383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6pPr>
      <a:lvl7pPr marL="22955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7pPr>
      <a:lvl8pPr marL="27527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8pPr>
      <a:lvl9pPr marL="3209925" indent="-146050" algn="l" rtl="0" fontAlgn="base">
        <a:spcBef>
          <a:spcPct val="20000"/>
        </a:spcBef>
        <a:spcAft>
          <a:spcPct val="0"/>
        </a:spcAft>
        <a:buFont typeface="Arial" charset="0"/>
        <a:buChar char="-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vid.cdc.gov/covid-data-tracker/#vaccin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458200" cy="338554"/>
          </a:xfrm>
        </p:spPr>
        <p:txBody>
          <a:bodyPr anchor="ctr" anchorCtr="0">
            <a:spAutoFit/>
          </a:bodyPr>
          <a:lstStyle/>
          <a:p>
            <a:pPr algn="ctr"/>
            <a:r>
              <a:rPr lang="en-US" dirty="0"/>
              <a:t>Ridgefield COVID Summary</a:t>
            </a:r>
            <a:endParaRPr lang="en-US" sz="1000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90600" y="2167354"/>
            <a:ext cx="7315200" cy="37761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tIns="18000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FFFF99"/>
                </a:solidFill>
              </a:rPr>
              <a:t>Ridgefield COVID-19 Task Force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sz="1400" dirty="0">
              <a:solidFill>
                <a:srgbClr val="FFFF99"/>
              </a:solidFill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r>
              <a:rPr lang="en-US" altLang="zh-CN" sz="1400" dirty="0">
                <a:solidFill>
                  <a:srgbClr val="00FFFF"/>
                </a:solidFill>
              </a:rPr>
              <a:t>Data downloaded from </a:t>
            </a:r>
          </a:p>
          <a:p>
            <a:r>
              <a:rPr lang="en-US" b="1" i="0" u="none" strike="noStrike" baseline="0" dirty="0">
                <a:solidFill>
                  <a:srgbClr val="FFFF99"/>
                </a:solidFill>
                <a:latin typeface="+mj-lt"/>
              </a:rPr>
              <a:t>https://data.ct.go</a:t>
            </a:r>
            <a:r>
              <a:rPr lang="en-US" b="1" i="0" u="none" strike="noStrike" baseline="0" dirty="0">
                <a:solidFill>
                  <a:srgbClr val="FFFF99"/>
                </a:solidFill>
                <a:latin typeface="+mn-lt"/>
              </a:rPr>
              <a:t>v/browse</a:t>
            </a:r>
            <a:r>
              <a:rPr lang="en-US" b="1" i="0" u="none" strike="noStrike" baseline="0" dirty="0">
                <a:solidFill>
                  <a:srgbClr val="FFFF99"/>
                </a:solidFill>
                <a:latin typeface="+mj-lt"/>
              </a:rPr>
              <a:t>?category=Health+and+Human+Services</a:t>
            </a:r>
            <a:endParaRPr lang="en-US" b="0" i="0" u="none" strike="noStrike" baseline="0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</a:pPr>
            <a:r>
              <a:rPr lang="en-US" dirty="0">
                <a:solidFill>
                  <a:srgbClr val="FFFF99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https://covid.cdc.gov/covid-data-tracker/#vaccinations</a:t>
            </a:r>
            <a:endParaRPr lang="en-US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dirty="0">
              <a:solidFill>
                <a:srgbClr val="FFFF99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ClrTx/>
              <a:buSzTx/>
              <a:buFont typeface="Wingdings" pitchFamily="2" charset="2"/>
              <a:buNone/>
            </a:pPr>
            <a:endParaRPr lang="en-US" altLang="zh-CN" dirty="0">
              <a:solidFill>
                <a:srgbClr val="00FFFF"/>
              </a:solidFill>
              <a:latin typeface="+mj-lt"/>
            </a:endParaRPr>
          </a:p>
          <a:p>
            <a:r>
              <a:rPr lang="en-US" altLang="zh-CN" sz="1400" dirty="0"/>
              <a:t>Thursday, 11/18/2021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6DB20F9-F5B8-4802-81F4-6016FF22D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2548354"/>
            <a:ext cx="2057400" cy="20574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2912-1E22-4C54-BC4A-24EAE1DF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Vaccination Rates for Towns in Fairfield County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37113-E9D4-4BB0-BAC9-3DE1BC4FA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06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62912-1E22-4C54-BC4A-24EAE1DF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Vaccination Rates for Ridgefield Residents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86B49-ED7C-4FCC-9914-868F5F765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82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A99B-FA13-4ACC-99F2-D26968E1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Vaccination Numbers for Ridgefield Residents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DE434B-46E1-4BE1-B3BD-E22DA079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9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D20054-3973-4826-967B-ED1C37CAD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81001"/>
            <a:ext cx="8991600" cy="304800"/>
          </a:xfrm>
        </p:spPr>
        <p:txBody>
          <a:bodyPr/>
          <a:lstStyle/>
          <a:p>
            <a:r>
              <a:rPr lang="en-US" dirty="0"/>
              <a:t>Ridgefield Summary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E06953-7310-4CB7-A7B7-AAFE816D6AF3}"/>
              </a:ext>
            </a:extLst>
          </p:cNvPr>
          <p:cNvSpPr txBox="1"/>
          <p:nvPr/>
        </p:nvSpPr>
        <p:spPr>
          <a:xfrm>
            <a:off x="4479635" y="3233500"/>
            <a:ext cx="1847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41DE5-1526-447E-AD9A-BC876EBD6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804134"/>
            <a:ext cx="8991600" cy="32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6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FCEF-16BD-46E9-9DB8-FE278E09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 Rates and Test Positivity for Connecticut, Fairfield County, and Ridgefield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F9B729-8D1A-47F6-BE0C-64385F914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6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New Cases, New Tests, and Test Positivity for Ridgefield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D1DCD-30DE-4D86-B4A7-7B625B44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5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A4C7-AC65-45D4-BA01-B97EA457D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Hospitalized in Fairfield County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7EE1E9-DC11-4920-8910-E65BA7B0B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5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2499D-FD99-4216-861A-9C210BBCC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Connecticut: Distribution of New Cases over Age Groups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29A127-1FAF-4217-98FA-1D1E354D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>
            <a:extLst>
              <a:ext uri="{FF2B5EF4-FFF2-40B4-BE49-F238E27FC236}">
                <a16:creationId xmlns:a16="http://schemas.microsoft.com/office/drawing/2014/main" id="{35FB5853-3A9C-4E3A-BD34-05730016A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04800"/>
            <a:ext cx="8991600" cy="304800"/>
          </a:xfrm>
        </p:spPr>
        <p:txBody>
          <a:bodyPr/>
          <a:lstStyle/>
          <a:p>
            <a:r>
              <a:rPr lang="en-US" dirty="0"/>
              <a:t>Connecticut and US Vaccination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9F7D5-4357-47CF-B923-8DDA3B0AB026}"/>
              </a:ext>
            </a:extLst>
          </p:cNvPr>
          <p:cNvSpPr txBox="1"/>
          <p:nvPr/>
        </p:nvSpPr>
        <p:spPr>
          <a:xfrm>
            <a:off x="59387" y="5562600"/>
            <a:ext cx="9025228" cy="307777"/>
          </a:xfrm>
          <a:prstGeom prst="rect">
            <a:avLst/>
          </a:prstGeom>
          <a:solidFill>
            <a:srgbClr val="CCFFCC"/>
          </a:solidFill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September 24, 2021, Connecticut has had the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highest completed vaccination rate </a:t>
            </a:r>
            <a:r>
              <a:rPr lang="en-US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all US states.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545C50-442C-45C5-B3D7-73E33CC32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" y="762000"/>
            <a:ext cx="90659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2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2DE3-A4F2-4BC6-AF60-D9F8F1CE0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Initiated and Completed Vaccination Percents for Age 12+ (Vaccine-Eligible) Population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BF2BC-03A5-4A50-97CD-E4E4CB14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3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69744-C1C0-4736-A35D-E8FB39B5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Case Rates vs Vaccination Rates for Towns in Fairfield County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83AC21-2B2B-4DDC-AA0C-CAF8CCB0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631"/>
            <a:ext cx="9144000" cy="536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194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IKAS@YFUGPGTFUVWXY5MJ" val="3818"/>
</p:tagLst>
</file>

<file path=ppt/theme/theme1.xml><?xml version="1.0" encoding="utf-8"?>
<a:theme xmlns:a="http://schemas.openxmlformats.org/drawingml/2006/main" name="Rick Black Background">
  <a:themeElements>
    <a:clrScheme name="matt 1">
      <a:dk1>
        <a:srgbClr val="000000"/>
      </a:dk1>
      <a:lt1>
        <a:srgbClr val="FFFFFF"/>
      </a:lt1>
      <a:dk2>
        <a:srgbClr val="061DC8"/>
      </a:dk2>
      <a:lt2>
        <a:srgbClr val="727272"/>
      </a:lt2>
      <a:accent1>
        <a:srgbClr val="7889FB"/>
      </a:accent1>
      <a:accent2>
        <a:srgbClr val="C7CDFD"/>
      </a:accent2>
      <a:accent3>
        <a:srgbClr val="FFFFFF"/>
      </a:accent3>
      <a:accent4>
        <a:srgbClr val="000000"/>
      </a:accent4>
      <a:accent5>
        <a:srgbClr val="BEC4FD"/>
      </a:accent5>
      <a:accent6>
        <a:srgbClr val="B4BAE5"/>
      </a:accent6>
      <a:hlink>
        <a:srgbClr val="669900"/>
      </a:hlink>
      <a:folHlink>
        <a:srgbClr val="8CC800"/>
      </a:folHlink>
    </a:clrScheme>
    <a:fontScheme name="mat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CC"/>
        </a:solidFill>
        <a:ln w="38100" cap="flat" cmpd="sng" algn="ctr">
          <a:noFill/>
          <a:prstDash val="solid"/>
          <a:round/>
          <a:headEnd type="none" w="med" len="med"/>
          <a:tailEnd type="none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</a:spDef>
    <a:lnDef>
      <a:spPr bwMode="auto">
        <a:noFill/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None/>
          <a:defRPr sz="1600" b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>
    <a:extraClrScheme>
      <a:clrScheme name="matt 1">
        <a:dk1>
          <a:srgbClr val="000000"/>
        </a:dk1>
        <a:lt1>
          <a:srgbClr val="FFFFFF"/>
        </a:lt1>
        <a:dk2>
          <a:srgbClr val="061DC8"/>
        </a:dk2>
        <a:lt2>
          <a:srgbClr val="727272"/>
        </a:lt2>
        <a:accent1>
          <a:srgbClr val="7889FB"/>
        </a:accent1>
        <a:accent2>
          <a:srgbClr val="C7CDFD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B4BAE5"/>
        </a:accent6>
        <a:hlink>
          <a:srgbClr val="669900"/>
        </a:hlink>
        <a:folHlink>
          <a:srgbClr val="8CC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FirstYrReview</Template>
  <TotalTime>518495</TotalTime>
  <Words>155</Words>
  <Application>Microsoft Office PowerPoint</Application>
  <PresentationFormat>On-screen Show (4:3)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Wingdings</vt:lpstr>
      <vt:lpstr>Wingdings 3</vt:lpstr>
      <vt:lpstr>Rick Black Background</vt:lpstr>
      <vt:lpstr>Ridgefield COVID Summary</vt:lpstr>
      <vt:lpstr>Ridgefield Summary</vt:lpstr>
      <vt:lpstr>New Case Rates and Test Positivity for Connecticut, Fairfield County, and Ridgefield</vt:lpstr>
      <vt:lpstr> New Cases, New Tests, and Test Positivity for Ridgefield</vt:lpstr>
      <vt:lpstr>Currently Hospitalized in Fairfield County</vt:lpstr>
      <vt:lpstr>State of Connecticut: Distribution of New Cases over Age Groups</vt:lpstr>
      <vt:lpstr>Connecticut and US Vaccination Summary</vt:lpstr>
      <vt:lpstr>Initiated and Completed Vaccination Percents for Age 12+ (Vaccine-Eligible) Population</vt:lpstr>
      <vt:lpstr>New Case Rates vs Vaccination Rates for Towns in Fairfield County</vt:lpstr>
      <vt:lpstr>Latest Vaccination Rates for Towns in Fairfield County</vt:lpstr>
      <vt:lpstr>Latest Vaccination Rates for Ridgefield Residents</vt:lpstr>
      <vt:lpstr>Latest Vaccination Numbers for Ridgefield Residents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Ridgefield COVID Summary</dc:title>
  <dc:creator>Rick Lawrence</dc:creator>
  <cp:lastModifiedBy>Rick Lawrence</cp:lastModifiedBy>
  <cp:revision>2730</cp:revision>
  <cp:lastPrinted>2014-05-27T18:22:41Z</cp:lastPrinted>
  <dcterms:created xsi:type="dcterms:W3CDTF">2010-07-01T13:38:58Z</dcterms:created>
  <dcterms:modified xsi:type="dcterms:W3CDTF">2021-11-18T21:15:55Z</dcterms:modified>
</cp:coreProperties>
</file>